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refactoring.guru/design-patterns/iterator" TargetMode="External"/><Relationship Id="rId3" Type="http://schemas.openxmlformats.org/officeDocument/2006/relationships/image" Target="../media/image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4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refactoring.guru/design-patterns/memento" TargetMode="External"/><Relationship Id="rId3" Type="http://schemas.openxmlformats.org/officeDocument/2006/relationships/image" Target="../media/image4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jpe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jpe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refactoring.guru/design-patterns/strategy" TargetMode="External"/><Relationship Id="rId3" Type="http://schemas.openxmlformats.org/officeDocument/2006/relationships/image" Target="../media/image5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hyperlink" Target="https://refactoring.guru/images/patterns/content/strategy/strategy-comic-1-en.png" TargetMode="Externa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jpe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jpe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refactoring.guru/design-patterns/command" TargetMode="External"/><Relationship Id="rId3" Type="http://schemas.openxmlformats.org/officeDocument/2006/relationships/image" Target="../media/image7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hyperlink" Target="https://refactoring.guru/images/patterns/diagrams/command/problem1.png" TargetMode="External"/><Relationship Id="rId5" Type="http://schemas.openxmlformats.org/officeDocument/2006/relationships/hyperlink" Target="https://refactoring.guru/images/patterns/diagrams/command/problem2.png" TargetMode="Externa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jpe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png"/><Relationship Id="rId3" Type="http://schemas.openxmlformats.org/officeDocument/2006/relationships/hyperlink" Target="https://refactoring.guru/images/patterns/content/command/command-comic-1.png" TargetMode="Externa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jpe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refactoring.guru/design-patterns/observer" TargetMode="External"/><Relationship Id="rId3" Type="http://schemas.openxmlformats.org/officeDocument/2006/relationships/image" Target="../media/image1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refactoring.guru/images/patterns/content/observer/observer-comic-1-en.png" TargetMode="External"/><Relationship Id="rId3" Type="http://schemas.openxmlformats.org/officeDocument/2006/relationships/image" Target="../media/image13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jpe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hyperlink" Target="https://refactoring.guru/images/patterns/content/observer/observer-comic-2-en.png" TargetMode="Externa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jpe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refactoring.guru/design-patterns/visitor" TargetMode="External"/><Relationship Id="rId3" Type="http://schemas.openxmlformats.org/officeDocument/2006/relationships/image" Target="../media/image15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hyperlink" Target="https://refactoring.guru/images/patterns/content/visitor/visitor-comic-1.png" TargetMode="Externa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4.jpe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5.jpe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refactoring.guru/design-patterns/state" TargetMode="External"/><Relationship Id="rId3" Type="http://schemas.openxmlformats.org/officeDocument/2006/relationships/image" Target="../media/image17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tif"/><Relationship Id="rId3" Type="http://schemas.openxmlformats.org/officeDocument/2006/relationships/hyperlink" Target="https://refactoring.guru/images/patterns/diagrams/state/problem2-en.png" TargetMode="Externa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6.jpe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hyperlink" Target="https://refactoring.guru/design-patterns/state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7.jpe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refactoring.guru/design-patterns/template-method" TargetMode="External"/><Relationship Id="rId3" Type="http://schemas.openxmlformats.org/officeDocument/2006/relationships/image" Target="../media/image19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tif"/><Relationship Id="rId3" Type="http://schemas.openxmlformats.org/officeDocument/2006/relationships/hyperlink" Target="https://refactoring.guru/images/patterns/diagrams/template-method/live-example.png" TargetMode="External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8.jpe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9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hyperlink" Target="https://refactoring.guru/design-patterns/mediator" TargetMode="External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refactoring.guru/design-patterns/chain-of-responsibility" TargetMode="External"/><Relationship Id="rId3" Type="http://schemas.openxmlformats.org/officeDocument/2006/relationships/image" Target="../media/image20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tif"/><Relationship Id="rId3" Type="http://schemas.openxmlformats.org/officeDocument/2006/relationships/hyperlink" Target="https://refactoring.guru/images/patterns/diagrams/chain-of-responsibility/problem1-en.png" TargetMode="External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0.jpe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tif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tif"/><Relationship Id="rId3" Type="http://schemas.openxmlformats.org/officeDocument/2006/relationships/hyperlink" Target="https://refactoring.guru/images/patterns/content/chain-of-responsibility/chain-of-responsibility-comic-1-en.png" TargetMode="External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1.jpe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2.jpe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atrick Creutzburg, 09. Dezember 2020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Patrick Creutzburg, 09. Dezember 2020</a:t>
            </a:r>
          </a:p>
        </p:txBody>
      </p:sp>
      <p:sp>
        <p:nvSpPr>
          <p:cNvPr id="152" name="Verhaltensmuster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Verhaltensmuster</a:t>
            </a:r>
          </a:p>
        </p:txBody>
      </p:sp>
      <p:sp>
        <p:nvSpPr>
          <p:cNvPr id="153" name="(Behavioral Patterns)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(Behavioral Patterns)</a:t>
            </a:r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95153" y="7361245"/>
            <a:ext cx="11836401" cy="508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Quelle: https://refactoring.guru/"/>
          <p:cNvSpPr txBox="1"/>
          <p:nvPr/>
        </p:nvSpPr>
        <p:spPr>
          <a:xfrm>
            <a:off x="15016660" y="12579298"/>
            <a:ext cx="4393388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Quelle: https://refactoring.guru/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Dem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13. Mediator example.jpg" descr="13. Mediator exampl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02371" y="623794"/>
            <a:ext cx="12979258" cy="124684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Anwendbarkeit (geeignet, wenn… 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Anwendbarkeit (geeignet, wenn… )</a:t>
            </a:r>
          </a:p>
        </p:txBody>
      </p:sp>
      <p:sp>
        <p:nvSpPr>
          <p:cNvPr id="192" name="wenn Kommunikation innerhalb einer Objektgruppe wohldefiniert, aber auch auf komplexe Weise erfolgt (Abhängigkeiten sind unstrukturiert und schwer zu verstehen)…"/>
          <p:cNvSpPr txBox="1"/>
          <p:nvPr>
            <p:ph type="body" idx="1"/>
          </p:nvPr>
        </p:nvSpPr>
        <p:spPr>
          <a:xfrm>
            <a:off x="1206500" y="3035558"/>
            <a:ext cx="21971000" cy="9857688"/>
          </a:xfrm>
          <a:prstGeom prst="rect">
            <a:avLst/>
          </a:prstGeom>
        </p:spPr>
        <p:txBody>
          <a:bodyPr/>
          <a:lstStyle/>
          <a:p>
            <a:pPr/>
            <a:r>
              <a:t>wenn Kommunikation innerhalb einer Objektgruppe wohldefiniert, aber auch auf komplexe Weise erfolgt (Abhängigkeiten sind unstrukturiert und schwer zu verstehen)</a:t>
            </a:r>
          </a:p>
          <a:p>
            <a:pPr/>
            <a:r>
              <a:t>Wiederverwendbarkeit von Objekten ist schwierig, weil es zahlreiche andere Objekte referenziert und mit diesen kommuniziert</a:t>
            </a:r>
          </a:p>
          <a:p>
            <a:pPr/>
            <a:r>
              <a:t>Anpassbarkeit über mehrere Klassen verteiltes Verhalten soll gewährleistet werden</a:t>
            </a:r>
          </a:p>
          <a:p>
            <a:pPr/>
            <a:r>
              <a:t>Bsp. VerneMQ (MQTT Broker)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Konsequenzen (Vor- und Nachteile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Konsequenzen (Vor- und Nachteile)</a:t>
            </a:r>
          </a:p>
        </p:txBody>
      </p:sp>
      <p:sp>
        <p:nvSpPr>
          <p:cNvPr id="195" name="Eingeschränkte Unterklassenbildung des Mediators für Verhaltensänderung…"/>
          <p:cNvSpPr txBox="1"/>
          <p:nvPr>
            <p:ph type="body" idx="1"/>
          </p:nvPr>
        </p:nvSpPr>
        <p:spPr>
          <a:xfrm>
            <a:off x="1206500" y="3157783"/>
            <a:ext cx="21971000" cy="9019922"/>
          </a:xfrm>
          <a:prstGeom prst="rect">
            <a:avLst/>
          </a:prstGeom>
        </p:spPr>
        <p:txBody>
          <a:bodyPr/>
          <a:lstStyle/>
          <a:p>
            <a:pPr/>
            <a:r>
              <a:t>Eingeschränkte Unterklassenbildung des Mediators für Verhaltensänderung</a:t>
            </a:r>
          </a:p>
          <a:p>
            <a:pPr/>
            <a:r>
              <a:t>Entkopplung von Teilnehmerobjekten - dadurch können sie unabhängig voneinander variiert und wiederverwendet werden</a:t>
            </a:r>
          </a:p>
          <a:p>
            <a:pPr/>
            <a:r>
              <a:t>Vereinfachung der Objektkontrolle (n:n wird zu 1:n) - einfachere Objektverwaltung (Verständnis, Erweiterung, etc)</a:t>
            </a:r>
          </a:p>
          <a:p>
            <a:pPr/>
            <a:r>
              <a:t>Abstrahierung der Objektkooperation</a:t>
            </a:r>
          </a:p>
          <a:p>
            <a:pPr/>
            <a:r>
              <a:t>Zentralisierte Steuerung - Komplexität der Interaktionen wird gegen Komplexität des Mediators ausgetauscht (monolithischer Ansatz)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13. Mediator.jpg" descr="13. Mediato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4275" y="4339368"/>
            <a:ext cx="12915450" cy="5037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ode-Beispiel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Code-Beispiel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Iter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Iterator</a:t>
            </a:r>
          </a:p>
        </p:txBody>
      </p:sp>
      <p:sp>
        <p:nvSpPr>
          <p:cNvPr id="202" name="Iterator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Iterator</a:t>
            </a:r>
          </a:p>
        </p:txBody>
      </p:sp>
      <p:sp>
        <p:nvSpPr>
          <p:cNvPr id="203" name="Quelle: https://refactoring.guru/design-patterns/iterator"/>
          <p:cNvSpPr txBox="1"/>
          <p:nvPr/>
        </p:nvSpPr>
        <p:spPr>
          <a:xfrm>
            <a:off x="11127441" y="12266717"/>
            <a:ext cx="7616343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Quelle: </a:t>
            </a:r>
            <a:r>
              <a:rPr u="sng">
                <a:hlinkClick r:id="rId2" invalidUrl="" action="" tgtFrame="" tooltip="" history="1" highlightClick="0" endSnd="0"/>
              </a:rPr>
              <a:t>https://refactoring.guru/design-patterns/iterator</a:t>
            </a:r>
          </a:p>
        </p:txBody>
      </p:sp>
      <p:pic>
        <p:nvPicPr>
          <p:cNvPr id="204" name="Screen Shot 2020-12-09 at 07.31.22.png" descr="Screen Shot 2020-12-09 at 07.31.2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36635" y="1051680"/>
            <a:ext cx="17431175" cy="110091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Zwe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Zweck</a:t>
            </a:r>
          </a:p>
        </p:txBody>
      </p:sp>
      <p:sp>
        <p:nvSpPr>
          <p:cNvPr id="207" name="Bereitstellung eines sequenziellen Zugriffs auf Elemente eines Aggregierten Objekts, ohne dessen zugrunde liegende Struktur offenzulegen…"/>
          <p:cNvSpPr txBox="1"/>
          <p:nvPr>
            <p:ph type="body" idx="1"/>
          </p:nvPr>
        </p:nvSpPr>
        <p:spPr>
          <a:xfrm>
            <a:off x="1206500" y="2729994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Bereitstellung eines sequenziellen Zugriffs auf Elemente eines Aggregierten Objekts, ohne dessen zugrunde liegende Struktur offenzulegen</a:t>
            </a:r>
          </a:p>
          <a:p>
            <a:pPr/>
            <a:r>
              <a:t>(Bsp.: auf Arrays kann nicht mehr via getter zugegriffen werden)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Dem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14. Iterator example.jpg" descr="14. Iterator exampl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6477" y="552477"/>
            <a:ext cx="12611046" cy="126110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1800" y="2745224"/>
            <a:ext cx="5545183" cy="7830221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Resources"/>
          <p:cNvSpPr txBox="1"/>
          <p:nvPr/>
        </p:nvSpPr>
        <p:spPr>
          <a:xfrm>
            <a:off x="1073358" y="737218"/>
            <a:ext cx="21971001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Resources</a:t>
            </a:r>
          </a:p>
        </p:txBody>
      </p:sp>
      <p:pic>
        <p:nvPicPr>
          <p:cNvPr id="15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52000" y="895759"/>
            <a:ext cx="5080001" cy="6146801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https://refactoring.guru/"/>
          <p:cNvSpPr txBox="1"/>
          <p:nvPr/>
        </p:nvSpPr>
        <p:spPr>
          <a:xfrm>
            <a:off x="10511942" y="8233452"/>
            <a:ext cx="3360116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https://refactoring.guru/</a:t>
            </a:r>
          </a:p>
        </p:txBody>
      </p:sp>
      <p:sp>
        <p:nvSpPr>
          <p:cNvPr id="161" name="https://www.mitp.de/IT-WEB/Software-Entwicklung/Design-Patterns.html"/>
          <p:cNvSpPr txBox="1"/>
          <p:nvPr/>
        </p:nvSpPr>
        <p:spPr>
          <a:xfrm>
            <a:off x="304419" y="11240176"/>
            <a:ext cx="1007668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https://www.mitp.de/IT-WEB/Software-Entwicklung/Design-Patterns.html</a:t>
            </a:r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337017" y="3211417"/>
            <a:ext cx="5545183" cy="7339645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Text"/>
          <p:cNvSpPr txBox="1"/>
          <p:nvPr/>
        </p:nvSpPr>
        <p:spPr>
          <a:xfrm>
            <a:off x="11855500" y="6627317"/>
            <a:ext cx="673000" cy="46136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164" name="https://bit.ly/39bQPpU"/>
          <p:cNvSpPr txBox="1"/>
          <p:nvPr/>
        </p:nvSpPr>
        <p:spPr>
          <a:xfrm>
            <a:off x="18511084" y="11240176"/>
            <a:ext cx="3197048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https://bit.ly/39bQPpU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Anwendbarkeit (geeignet, wenn… 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Anwendbarkeit (geeignet, wenn… )</a:t>
            </a:r>
          </a:p>
        </p:txBody>
      </p:sp>
      <p:sp>
        <p:nvSpPr>
          <p:cNvPr id="214" name="Zugriff auf Inhalte eines Aggregate-Objektes, ohne dessen interne Darstellung preiszugeben, gewährleistet werden soll…"/>
          <p:cNvSpPr txBox="1"/>
          <p:nvPr>
            <p:ph type="body" idx="1"/>
          </p:nvPr>
        </p:nvSpPr>
        <p:spPr>
          <a:xfrm>
            <a:off x="1206500" y="3035558"/>
            <a:ext cx="21971000" cy="9857688"/>
          </a:xfrm>
          <a:prstGeom prst="rect">
            <a:avLst/>
          </a:prstGeom>
        </p:spPr>
        <p:txBody>
          <a:bodyPr/>
          <a:lstStyle/>
          <a:p>
            <a:pPr/>
            <a:r>
              <a:t>Zugriff auf Inhalte eines Aggregate-Objektes, ohne dessen interne Darstellung preiszugeben, gewährleistet werden soll</a:t>
            </a:r>
          </a:p>
          <a:p>
            <a:pPr/>
            <a:r>
              <a:t>Unterstützung mehrerer zeitgleicher Traversierenden von aggregierten Objekten</a:t>
            </a:r>
          </a:p>
          <a:p>
            <a:pPr/>
            <a:r>
              <a:t>Bereitstellung einer einheitlichen für die Traversierung unterschiedlicher zusammengesetzter Strukturen (z.b. polymorphe Iteration)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Konsequenzen (Vor- und Nachteile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Konsequenzen (Vor- und Nachteile)</a:t>
            </a:r>
          </a:p>
        </p:txBody>
      </p:sp>
      <p:sp>
        <p:nvSpPr>
          <p:cNvPr id="217" name="Unterstützung verschiedener Traversierungsvarianten (Wechsel von Traversierungsalgorithmen) z.b. durch Generics…"/>
          <p:cNvSpPr txBox="1"/>
          <p:nvPr>
            <p:ph type="body" idx="1"/>
          </p:nvPr>
        </p:nvSpPr>
        <p:spPr>
          <a:xfrm>
            <a:off x="1206500" y="3157783"/>
            <a:ext cx="21971000" cy="9019922"/>
          </a:xfrm>
          <a:prstGeom prst="rect">
            <a:avLst/>
          </a:prstGeom>
        </p:spPr>
        <p:txBody>
          <a:bodyPr/>
          <a:lstStyle/>
          <a:p>
            <a:pPr/>
            <a:r>
              <a:t>Unterstützung verschiedener Traversierungsvarianten (Wechsel von Traversierungsalgorithmen) z.b. durch Generics</a:t>
            </a:r>
          </a:p>
          <a:p>
            <a:pPr/>
            <a:r>
              <a:t>Vereinfachung der Aggregatschnittstelle</a:t>
            </a:r>
          </a:p>
          <a:p>
            <a:pPr/>
            <a:r>
              <a:t>Parallele Ausführung mehrerer Traversierungsvorgänge (Iterator überwacht seinen Traversierungszustand selbst und somit können mehrere gleichzeitig durchgeführt werden)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14. Iterator.jpg" descr="14. Iterato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10105" y="3349302"/>
            <a:ext cx="12563790" cy="7017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ode-Beispiel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Code-Beispiel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Memen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Memento</a:t>
            </a:r>
          </a:p>
        </p:txBody>
      </p:sp>
      <p:sp>
        <p:nvSpPr>
          <p:cNvPr id="224" name="Memento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Memento</a:t>
            </a:r>
          </a:p>
        </p:txBody>
      </p:sp>
      <p:sp>
        <p:nvSpPr>
          <p:cNvPr id="225" name="Quelle: https://refactoring.guru/design-patterns/memento"/>
          <p:cNvSpPr txBox="1"/>
          <p:nvPr/>
        </p:nvSpPr>
        <p:spPr>
          <a:xfrm>
            <a:off x="13667165" y="12170592"/>
            <a:ext cx="793912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Quelle: </a:t>
            </a:r>
            <a:r>
              <a:rPr u="sng">
                <a:hlinkClick r:id="rId2" invalidUrl="" action="" tgtFrame="" tooltip="" history="1" highlightClick="0" endSnd="0"/>
              </a:rPr>
              <a:t>https://refactoring.guru/design-patterns/memento</a:t>
            </a:r>
          </a:p>
        </p:txBody>
      </p:sp>
      <p:pic>
        <p:nvPicPr>
          <p:cNvPr id="226" name="Screen Shot 2020-12-09 at 07.32.56.png" descr="Screen Shot 2020-12-09 at 07.32.5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08757" y="849506"/>
            <a:ext cx="16653710" cy="108249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Zwe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Zweck</a:t>
            </a:r>
          </a:p>
        </p:txBody>
      </p:sp>
      <p:sp>
        <p:nvSpPr>
          <p:cNvPr id="229" name="Erfassung und Externalisieren des internen Zustands eines Objektes, ohne dessen Kapseln zu beeinträchtigen…"/>
          <p:cNvSpPr txBox="1"/>
          <p:nvPr>
            <p:ph type="body" idx="1"/>
          </p:nvPr>
        </p:nvSpPr>
        <p:spPr>
          <a:xfrm>
            <a:off x="1206500" y="2729994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Erfassung und Externalisieren des internen Zustands eines Objektes, ohne dessen Kapseln zu beeinträchtigen</a:t>
            </a:r>
          </a:p>
          <a:p>
            <a:pPr/>
            <a:r>
              <a:t>kann später wieder in anderen Zustand zurück versetzt werden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Dem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15. Memento example.jpg" descr="15. Memento exampl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83316" y="931209"/>
            <a:ext cx="12417368" cy="118535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Anwendbarkeit (geeignet, wenn… 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Anwendbarkeit (geeignet, wenn… )</a:t>
            </a:r>
          </a:p>
        </p:txBody>
      </p:sp>
      <p:sp>
        <p:nvSpPr>
          <p:cNvPr id="236" name="der Zustand eines Objektes (oder ein Teil davon) gespeichert werden soll, damit es später wieder hergestellt werden kann…"/>
          <p:cNvSpPr txBox="1"/>
          <p:nvPr>
            <p:ph type="body" idx="1"/>
          </p:nvPr>
        </p:nvSpPr>
        <p:spPr>
          <a:xfrm>
            <a:off x="1206500" y="3035558"/>
            <a:ext cx="21971000" cy="9857688"/>
          </a:xfrm>
          <a:prstGeom prst="rect">
            <a:avLst/>
          </a:prstGeom>
        </p:spPr>
        <p:txBody>
          <a:bodyPr/>
          <a:lstStyle/>
          <a:p>
            <a:pPr/>
            <a:r>
              <a:t>der Zustand eines Objektes (oder ein Teil davon) gespeichert werden soll, damit es später wieder hergestellt werden kann</a:t>
            </a:r>
          </a:p>
          <a:p>
            <a:pPr/>
            <a:r>
              <a:t>eine direkte Schnittstelle zum Abrufen des Zustands Implementierungsdetails enthüllen und die Kapseln des Objektes beeinträchtigen würde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Konsequenzen (Vor- und Nachteile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Konsequenzen (Vor- und Nachteile)</a:t>
            </a:r>
          </a:p>
        </p:txBody>
      </p:sp>
      <p:sp>
        <p:nvSpPr>
          <p:cNvPr id="239" name="Beibehaltung der Kapselungsgrenzen - vermeidet die Freigabe von Informationen nach außen…"/>
          <p:cNvSpPr txBox="1"/>
          <p:nvPr>
            <p:ph type="body" idx="1"/>
          </p:nvPr>
        </p:nvSpPr>
        <p:spPr>
          <a:xfrm>
            <a:off x="1206500" y="3157783"/>
            <a:ext cx="21971000" cy="9019922"/>
          </a:xfrm>
          <a:prstGeom prst="rect">
            <a:avLst/>
          </a:prstGeom>
        </p:spPr>
        <p:txBody>
          <a:bodyPr/>
          <a:lstStyle/>
          <a:p>
            <a:pPr/>
            <a:r>
              <a:t>Beibehaltung der Kapselungsgrenzen - vermeidet die Freigabe von Informationen nach außen</a:t>
            </a:r>
          </a:p>
          <a:p>
            <a:pPr/>
            <a:r>
              <a:t>Vereinfachung des Urhebers - Last der Speicherverwaltung bei Urheber und somit Informationskontrolle</a:t>
            </a:r>
          </a:p>
          <a:p>
            <a:pPr/>
            <a:r>
              <a:t>Verwendung von Mementos kann aufwendig sein (beim Kopieren großer Mengen von Informationen</a:t>
            </a:r>
          </a:p>
          <a:p>
            <a:pPr/>
            <a:r>
              <a:t>Versteckter Aufwand bei der Verwaltung von Mementos beim CareTaker (z.B. große Speicherverwaltungslast beim Speichern von Mementos)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creen Shot 2020-12-09 at 07.21.30.png" descr="Screen Shot 2020-12-09 at 07.21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08417" y="219743"/>
            <a:ext cx="16367166" cy="132765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15. Memento.jpg" descr="15. Memento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72690" y="3383751"/>
            <a:ext cx="15438620" cy="69484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ode-Beispiel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Code-Beispiel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trateg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Strategy</a:t>
            </a:r>
          </a:p>
        </p:txBody>
      </p:sp>
      <p:sp>
        <p:nvSpPr>
          <p:cNvPr id="246" name="Strategi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Strategie</a:t>
            </a:r>
          </a:p>
        </p:txBody>
      </p:sp>
      <p:sp>
        <p:nvSpPr>
          <p:cNvPr id="247" name="Quelle: https://refactoring.guru/design-patterns/strategy"/>
          <p:cNvSpPr txBox="1"/>
          <p:nvPr/>
        </p:nvSpPr>
        <p:spPr>
          <a:xfrm>
            <a:off x="10728406" y="12106507"/>
            <a:ext cx="7751979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Quelle: </a:t>
            </a:r>
            <a:r>
              <a:rPr u="sng">
                <a:hlinkClick r:id="rId2" invalidUrl="" action="" tgtFrame="" tooltip="" history="1" highlightClick="0" endSnd="0"/>
              </a:rPr>
              <a:t>https://refactoring.guru/design-patterns/strategy</a:t>
            </a:r>
          </a:p>
        </p:txBody>
      </p:sp>
      <p:pic>
        <p:nvPicPr>
          <p:cNvPr id="248" name="Screen Shot 2020-12-09 at 07.35.20.png" descr="Screen Shot 2020-12-09 at 07.35.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84184" y="848513"/>
            <a:ext cx="16840424" cy="111400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Zwe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Zweck</a:t>
            </a:r>
          </a:p>
        </p:txBody>
      </p:sp>
      <p:sp>
        <p:nvSpPr>
          <p:cNvPr id="251" name="Definition einer Familie von einzeln gekapselten, austauschbaren Algorithmen…"/>
          <p:cNvSpPr txBox="1"/>
          <p:nvPr>
            <p:ph type="body" idx="1"/>
          </p:nvPr>
        </p:nvSpPr>
        <p:spPr>
          <a:xfrm>
            <a:off x="1206500" y="2729994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Definition einer Familie von einzeln gekapselten, austauschbaren Algorithmen</a:t>
            </a:r>
          </a:p>
          <a:p>
            <a:pPr/>
            <a:r>
              <a:t>ermöglicht variable und von Client unabhängige Nutzung eines Algorithmus</a:t>
            </a:r>
          </a:p>
        </p:txBody>
      </p:sp>
      <p:pic>
        <p:nvPicPr>
          <p:cNvPr id="252" name="Screen Shot 2020-12-13 at 23.05.26.png" descr="Screen Shot 2020-12-13 at 23.05.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3567" y="5986080"/>
            <a:ext cx="14216866" cy="6533590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Quelle: https://refactoring.guru/images/patterns/content/strategy/strategy-comic-1-en.png"/>
          <p:cNvSpPr txBox="1"/>
          <p:nvPr/>
        </p:nvSpPr>
        <p:spPr>
          <a:xfrm>
            <a:off x="5970269" y="12585970"/>
            <a:ext cx="1244346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Quelle: </a:t>
            </a:r>
            <a:r>
              <a:rPr u="sng">
                <a:hlinkClick r:id="rId3" invalidUrl="" action="" tgtFrame="" tooltip="" history="1" highlightClick="0" endSnd="0"/>
              </a:rPr>
              <a:t>https://refactoring.guru/images/patterns/content/strategy/strategy-comic-1-en.png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Dem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16. Strategy example.jpg" descr="16. Strategy exampl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70647" y="692489"/>
            <a:ext cx="13842706" cy="123310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Anwendbarkeit (geeignet, wenn… 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Anwendbarkeit (geeignet, wenn… )</a:t>
            </a:r>
          </a:p>
        </p:txBody>
      </p:sp>
      <p:sp>
        <p:nvSpPr>
          <p:cNvPr id="260" name="stellt Möglichkeit zur Verfügung, eine Klasse mit einer von vielen verschiedenen Verhaltensweisen auszustatten…"/>
          <p:cNvSpPr txBox="1"/>
          <p:nvPr>
            <p:ph type="body" idx="1"/>
          </p:nvPr>
        </p:nvSpPr>
        <p:spPr>
          <a:xfrm>
            <a:off x="1206500" y="3035558"/>
            <a:ext cx="21971000" cy="9857688"/>
          </a:xfrm>
          <a:prstGeom prst="rect">
            <a:avLst/>
          </a:prstGeom>
        </p:spPr>
        <p:txBody>
          <a:bodyPr/>
          <a:lstStyle/>
          <a:p>
            <a:pPr/>
            <a:r>
              <a:t>stellt Möglichkeit zur Verfügung, eine Klasse mit einer von vielen verschiedenen Verhaltensweisen auszustatten</a:t>
            </a:r>
          </a:p>
          <a:p>
            <a:pPr/>
            <a:r>
              <a:t>verschiedene Varianten eines Algorithmus notwendig sind (z.B. unterschiedliche Kompromisse zwischen Speicherbedarf und Rechenzeit)</a:t>
            </a:r>
          </a:p>
          <a:p>
            <a:pPr/>
            <a:r>
              <a:t>Implementation verschiedener Varianten einer Klassenhierarchie von Algorithmen</a:t>
            </a:r>
          </a:p>
          <a:p>
            <a:pPr/>
            <a:r>
              <a:t>wenn Algorithmus Daten verwendet, von dem der Client keine Kenntnis hat</a:t>
            </a:r>
          </a:p>
          <a:p>
            <a:pPr/>
            <a:r>
              <a:t>bedingte Anweisungen in eine eigene Klasse verpackt werden soll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Konsequenzen (Vor- und Nachteile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Konsequenzen (Vor- und Nachteile)</a:t>
            </a:r>
          </a:p>
        </p:txBody>
      </p:sp>
      <p:sp>
        <p:nvSpPr>
          <p:cNvPr id="263" name="Entstehung einer Familie verwandter Algorithmen (oder Verhaltensweisen)…"/>
          <p:cNvSpPr txBox="1"/>
          <p:nvPr>
            <p:ph type="body" idx="1"/>
          </p:nvPr>
        </p:nvSpPr>
        <p:spPr>
          <a:xfrm>
            <a:off x="1206500" y="3157783"/>
            <a:ext cx="21971000" cy="10083318"/>
          </a:xfrm>
          <a:prstGeom prst="rect">
            <a:avLst/>
          </a:prstGeom>
        </p:spPr>
        <p:txBody>
          <a:bodyPr/>
          <a:lstStyle/>
          <a:p>
            <a:pPr marL="566927" indent="-566927" defTabSz="2267655">
              <a:spcBef>
                <a:spcPts val="4100"/>
              </a:spcBef>
              <a:defRPr sz="4464"/>
            </a:pPr>
            <a:r>
              <a:t>Entstehung einer Familie verwandter Algorithmen (oder Verhaltensweisen)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Alternative zur Erstellung von Unterklassen (durch Komposition wird der Algorithmus leicht veränder-, austausch- und erweiterbar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beseitigt das Erfordernis bedingter Anweisungen durch Polymorphismus (z.B. beim Refactoring von Switch Statements)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verschiedene Auswahl von Implementierungen desselben Verhaltens (Kompromiss zwischen Speicherbedarf und Rechenzeit)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Client muss wissen, wie sich die Strategien voneinander unterscheiden (bedingte Enthüllung von Implementierungen)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Mehraufwand bei der Kommunikation zwischen </a:t>
            </a:r>
            <a:r>
              <a:rPr i="1"/>
              <a:t>Strategy</a:t>
            </a:r>
            <a:r>
              <a:t> und </a:t>
            </a:r>
            <a:r>
              <a:rPr i="1"/>
              <a:t>Context</a:t>
            </a:r>
            <a:endParaRPr i="1"/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erhöhte Anzahl von Objekten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16. Strategy.jpg" descr="16. Strategy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78141" y="2659812"/>
            <a:ext cx="11027718" cy="83963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ode-Beispiel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Code-Beispiel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Bedeutung der Entwurfsmuster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Bedeutung der Entwurfsmuster</a:t>
            </a:r>
          </a:p>
        </p:txBody>
      </p:sp>
      <p:sp>
        <p:nvSpPr>
          <p:cNvPr id="169" name="beschreibt eine “generische” Lösung für ein Entwurfsproblem - wiederverwendbare Vorlage zur Problemlösung…"/>
          <p:cNvSpPr txBox="1"/>
          <p:nvPr/>
        </p:nvSpPr>
        <p:spPr>
          <a:xfrm>
            <a:off x="874831" y="2617439"/>
            <a:ext cx="22634338" cy="10699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beschreibt eine “generische” Lösung für ein Entwurfsproblem - wiederverwendbare Vorlage zur Problemlösung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1" sz="4800">
                <a:solidFill>
                  <a:srgbClr val="000000"/>
                </a:solidFill>
              </a:defRPr>
            </a:pPr>
            <a:r>
              <a:t>Entwickler sollen einheitliche Sprache über Systemdesign sprechen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Garantie, dass das System unabhängig von Generierung, Komposition und Darstellung seiner Objekte funktioniert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Verwendung von Objektkomposition und Dependency Inversion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Implementierung gegen Schnittstellen (Interfaces od. abstrakte Klassen)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Bewahren des Open-Closed-Prinzips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flexibles Design, geringer Wartungsaufwand, hohe Wiederverwendbarkeit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einfacherere Bedingung Tests zu schreiben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omma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Command</a:t>
            </a:r>
          </a:p>
        </p:txBody>
      </p:sp>
      <p:sp>
        <p:nvSpPr>
          <p:cNvPr id="270" name="Befehl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Befehl</a:t>
            </a:r>
          </a:p>
        </p:txBody>
      </p:sp>
      <p:sp>
        <p:nvSpPr>
          <p:cNvPr id="271" name="Quelle: https://refactoring.guru/design-patterns/command"/>
          <p:cNvSpPr txBox="1"/>
          <p:nvPr/>
        </p:nvSpPr>
        <p:spPr>
          <a:xfrm>
            <a:off x="13624798" y="12010381"/>
            <a:ext cx="802386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Quelle: </a:t>
            </a:r>
            <a:r>
              <a:rPr u="sng">
                <a:hlinkClick r:id="rId2" invalidUrl="" action="" tgtFrame="" tooltip="" history="1" highlightClick="0" endSnd="0"/>
              </a:rPr>
              <a:t>https://refactoring.guru/design-patterns/command</a:t>
            </a:r>
          </a:p>
        </p:txBody>
      </p:sp>
      <p:pic>
        <p:nvPicPr>
          <p:cNvPr id="272" name="Screen Shot 2020-12-09 at 07.37.07.png" descr="Screen Shot 2020-12-09 at 07.37.0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25289" y="879353"/>
            <a:ext cx="16338064" cy="104963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Zwe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Zweck</a:t>
            </a:r>
          </a:p>
        </p:txBody>
      </p:sp>
      <p:sp>
        <p:nvSpPr>
          <p:cNvPr id="275" name="Kapselung eines Requests als Objekt, um so Parametrisierung von Clients mit verschiedenen Requests, Warteschlangen- oder Loggong-Operationen zu ermöglichen (+ Rückgängigmachen)"/>
          <p:cNvSpPr txBox="1"/>
          <p:nvPr>
            <p:ph type="body" idx="1"/>
          </p:nvPr>
        </p:nvSpPr>
        <p:spPr>
          <a:xfrm>
            <a:off x="1206500" y="2729994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Kapselung eines Requests als Objekt, um so Parametrisierung von Clients mit verschiedenen Requests, Warteschlangen- oder Loggong-Operationen zu ermöglichen (+ Rückgängigmachen)</a:t>
            </a:r>
          </a:p>
        </p:txBody>
      </p:sp>
      <p:pic>
        <p:nvPicPr>
          <p:cNvPr id="276" name="Screen Shot 2020-12-13 at 23.08.15.png" descr="Screen Shot 2020-12-13 at 23.08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71226" y="5714899"/>
            <a:ext cx="5194282" cy="63485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Screen Shot 2020-12-13 at 23.08.20.png" descr="Screen Shot 2020-12-13 at 23.08.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06759" y="6578051"/>
            <a:ext cx="9815174" cy="4622263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Quelle: https://refactoring.guru/images/patterns/diagrams/command/problem1.png"/>
          <p:cNvSpPr txBox="1"/>
          <p:nvPr/>
        </p:nvSpPr>
        <p:spPr>
          <a:xfrm>
            <a:off x="542851" y="12489843"/>
            <a:ext cx="11451032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Quelle: </a:t>
            </a:r>
            <a:r>
              <a:rPr u="sng">
                <a:hlinkClick r:id="rId4" invalidUrl="" action="" tgtFrame="" tooltip="" history="1" highlightClick="0" endSnd="0"/>
              </a:rPr>
              <a:t>https://refactoring.guru/images/patterns/diagrams/command/problem1.png</a:t>
            </a:r>
          </a:p>
        </p:txBody>
      </p:sp>
      <p:sp>
        <p:nvSpPr>
          <p:cNvPr id="279" name="Quelle: https://refactoring.guru/images/patterns/diagrams/command/problem2.png"/>
          <p:cNvSpPr txBox="1"/>
          <p:nvPr/>
        </p:nvSpPr>
        <p:spPr>
          <a:xfrm>
            <a:off x="11788831" y="11507241"/>
            <a:ext cx="11451032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Quelle: </a:t>
            </a:r>
            <a:r>
              <a:rPr u="sng">
                <a:hlinkClick r:id="rId5" invalidUrl="" action="" tgtFrame="" tooltip="" history="1" highlightClick="0" endSnd="0"/>
              </a:rPr>
              <a:t>https://refactoring.guru/images/patterns/diagrams/command/problem2.png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Dem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17. Command example.jpg" descr="17. Command exampl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5439" y="504705"/>
            <a:ext cx="8953123" cy="127065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Anwendbarkeit (geeignet, wenn… 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Anwendbarkeit (geeignet, wenn… )</a:t>
            </a:r>
          </a:p>
        </p:txBody>
      </p:sp>
      <p:sp>
        <p:nvSpPr>
          <p:cNvPr id="286" name="Objekte mit einer ausführenden Operation parametrisiert werden sollen (z.B. durch Callback in prozeduralen Sprachen)…"/>
          <p:cNvSpPr txBox="1"/>
          <p:nvPr>
            <p:ph type="body" idx="1"/>
          </p:nvPr>
        </p:nvSpPr>
        <p:spPr>
          <a:xfrm>
            <a:off x="1206500" y="3035558"/>
            <a:ext cx="21971000" cy="9857688"/>
          </a:xfrm>
          <a:prstGeom prst="rect">
            <a:avLst/>
          </a:prstGeom>
        </p:spPr>
        <p:txBody>
          <a:bodyPr/>
          <a:lstStyle/>
          <a:p>
            <a:pPr/>
            <a:r>
              <a:t>Objekte mit einer ausführenden Operation parametrisiert werden sollen (z.B. durch Callback in prozeduralen Sprachen)</a:t>
            </a:r>
          </a:p>
          <a:p>
            <a:pPr/>
            <a:r>
              <a:t>Requests spezifiziert, in Warteschlange gestellt und zu versch. Zeitpunkten ausgeführt werden sollen</a:t>
            </a:r>
          </a:p>
          <a:p>
            <a:pPr/>
            <a:r>
              <a:t>UNDO (Rückgängigmachen von Operationen) unterstützt werden soll (Befehlshistorie)</a:t>
            </a:r>
          </a:p>
          <a:p>
            <a:pPr/>
            <a:r>
              <a:t>Protokollierung vorgenommener Änderungen unterstützt werden soll (z.B. Wiederherstellung nach Systemcrash)</a:t>
            </a:r>
          </a:p>
          <a:p>
            <a:pPr/>
            <a:r>
              <a:t>ein System mit komplexen Operationen strukturiert werden soll, die auf primitiven Operationen aufbaut (z.B. Transaktionen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Konsequenzen (Vor- und Nachteile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Konsequenzen (Vor- und Nachteile)</a:t>
            </a:r>
          </a:p>
        </p:txBody>
      </p:sp>
      <p:sp>
        <p:nvSpPr>
          <p:cNvPr id="289" name="entkoppelt Objekt, welches die Operation auslöst, von Objekt, welches in der Lage ist, sie auszuführen…"/>
          <p:cNvSpPr txBox="1"/>
          <p:nvPr>
            <p:ph type="body" idx="1"/>
          </p:nvPr>
        </p:nvSpPr>
        <p:spPr>
          <a:xfrm>
            <a:off x="1206500" y="3157783"/>
            <a:ext cx="21971000" cy="9019922"/>
          </a:xfrm>
          <a:prstGeom prst="rect">
            <a:avLst/>
          </a:prstGeom>
        </p:spPr>
        <p:txBody>
          <a:bodyPr/>
          <a:lstStyle/>
          <a:p>
            <a:pPr/>
            <a:r>
              <a:t>entkoppelt Objekt, welches die Operation auslöst, von Objekt, welches in der Lage ist, sie auszuführen</a:t>
            </a:r>
          </a:p>
          <a:p>
            <a:pPr/>
            <a:r>
              <a:t>Command-Objekte sind Objekte erster Ordnung, die wie andere Objekte manipuliert und erweitert werden können</a:t>
            </a:r>
          </a:p>
          <a:p>
            <a:pPr/>
            <a:r>
              <a:t>mehrere Befehle können zu einzigen Command-Objekt zusammengefügt werden</a:t>
            </a:r>
          </a:p>
        </p:txBody>
      </p:sp>
      <p:pic>
        <p:nvPicPr>
          <p:cNvPr id="290" name="Screen Shot 2020-12-13 at 23.17.42.png" descr="Screen Shot 2020-12-13 at 23.17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3724" y="7880283"/>
            <a:ext cx="14176552" cy="50913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Screen Shot 2020-12-13 at 23.20.50.png" descr="Screen Shot 2020-12-13 at 23.20.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56553" y="2971759"/>
            <a:ext cx="12670894" cy="7772482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Quelle: https://refactoring.guru/images/patterns/content/command/command-comic-1.png"/>
          <p:cNvSpPr txBox="1"/>
          <p:nvPr/>
        </p:nvSpPr>
        <p:spPr>
          <a:xfrm>
            <a:off x="5924245" y="10951826"/>
            <a:ext cx="12535511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Quelle: </a:t>
            </a:r>
            <a:r>
              <a:rPr u="sng">
                <a:hlinkClick r:id="rId3" invalidUrl="" action="" tgtFrame="" tooltip="" history="1" highlightClick="0" endSnd="0"/>
              </a:rPr>
              <a:t>https://refactoring.guru/images/patterns/content/command/command-comic-1.png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17. Command.jpg" descr="17. Comman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5093" y="613649"/>
            <a:ext cx="15133814" cy="124887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ode-Beispiel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Code-Beispiel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Observ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Observer</a:t>
            </a:r>
          </a:p>
        </p:txBody>
      </p:sp>
      <p:sp>
        <p:nvSpPr>
          <p:cNvPr id="300" name="Beobachter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Beobachter</a:t>
            </a:r>
          </a:p>
        </p:txBody>
      </p:sp>
      <p:sp>
        <p:nvSpPr>
          <p:cNvPr id="301" name="Quelle: https://refactoring.guru/design-patterns/observer"/>
          <p:cNvSpPr txBox="1"/>
          <p:nvPr/>
        </p:nvSpPr>
        <p:spPr>
          <a:xfrm>
            <a:off x="11010592" y="11850171"/>
            <a:ext cx="7842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Quelle: </a:t>
            </a:r>
            <a:r>
              <a:rPr u="sng">
                <a:hlinkClick r:id="rId2" invalidUrl="" action="" tgtFrame="" tooltip="" history="1" highlightClick="0" endSnd="0"/>
              </a:rPr>
              <a:t>https://refactoring.guru/design-patterns/observer</a:t>
            </a:r>
          </a:p>
        </p:txBody>
      </p:sp>
      <p:pic>
        <p:nvPicPr>
          <p:cNvPr id="302" name="Screen Shot 2020-12-09 at 07.38.46.png" descr="Screen Shot 2020-12-09 at 07.38.4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69296" y="494849"/>
            <a:ext cx="16724791" cy="111942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beschäftigen sich mit Algorithmen und Zuweisung von Zuständigkeiten an Objekte…"/>
          <p:cNvSpPr txBox="1"/>
          <p:nvPr/>
        </p:nvSpPr>
        <p:spPr>
          <a:xfrm>
            <a:off x="874831" y="2904729"/>
            <a:ext cx="22634338" cy="3911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beschäftigen sich mit Algorithmen und Zuweisung von Zuständigkeiten an Objekte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beschreiben wechselseitige Kommunikationsmuster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Erfassung komplexer Programmabläufe</a:t>
            </a:r>
          </a:p>
        </p:txBody>
      </p:sp>
      <p:sp>
        <p:nvSpPr>
          <p:cNvPr id="172" name="Bedeutung der Verhaltensmuster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Bedeutung der Verhaltensmuster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Zwe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Zweck</a:t>
            </a:r>
          </a:p>
        </p:txBody>
      </p:sp>
      <p:sp>
        <p:nvSpPr>
          <p:cNvPr id="305" name="Definition einer 1:n-Abhängigkeit zwischen Objekten, damit nach Zustandsänderungen eines Objektes alle davon abhängigen Objekte benachrichtigt und automatisch aktualisiert werden"/>
          <p:cNvSpPr txBox="1"/>
          <p:nvPr>
            <p:ph type="body" idx="1"/>
          </p:nvPr>
        </p:nvSpPr>
        <p:spPr>
          <a:xfrm>
            <a:off x="1206500" y="2729994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Definition einer 1:n-Abhängigkeit zwischen Objekten, damit nach Zustandsänderungen eines Objektes alle davon abhängigen Objekte benachrichtigt und automatisch aktualisiert werden</a:t>
            </a:r>
          </a:p>
        </p:txBody>
      </p:sp>
      <p:sp>
        <p:nvSpPr>
          <p:cNvPr id="306" name="Quelle: https://refactoring.guru/images/patterns/content/observer/observer-comic-1-en.png"/>
          <p:cNvSpPr txBox="1"/>
          <p:nvPr/>
        </p:nvSpPr>
        <p:spPr>
          <a:xfrm>
            <a:off x="5888431" y="12169423"/>
            <a:ext cx="12607138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Quelle: </a:t>
            </a:r>
            <a:r>
              <a:rPr u="sng">
                <a:hlinkClick r:id="rId2" invalidUrl="" action="" tgtFrame="" tooltip="" history="1" highlightClick="0" endSnd="0"/>
              </a:rPr>
              <a:t>https://refactoring.guru/images/patterns/content/observer/observer-comic-1-en.png</a:t>
            </a:r>
          </a:p>
        </p:txBody>
      </p:sp>
      <p:pic>
        <p:nvPicPr>
          <p:cNvPr id="307" name="Screen Shot 2020-12-13 at 23.22.56.png" descr="Screen Shot 2020-12-13 at 23.22.5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02890" y="5826130"/>
            <a:ext cx="12778220" cy="62670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Dem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18. Observer example.jpg" descr="18. Observer exampl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805" y="1609909"/>
            <a:ext cx="18668390" cy="104961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Anwendbarkeit (geeignet, wenn… 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Anwendbarkeit (geeignet, wenn… )</a:t>
            </a:r>
          </a:p>
        </p:txBody>
      </p:sp>
      <p:sp>
        <p:nvSpPr>
          <p:cNvPr id="314" name="Abstraktion besitzt zwei Aspekte und einer davon ist vom anderen abhängig. Kapseln durch Observer in verschiedene Objekte gestattet unabhängige Änderung und Wiederverwendung…"/>
          <p:cNvSpPr txBox="1"/>
          <p:nvPr>
            <p:ph type="body" idx="1"/>
          </p:nvPr>
        </p:nvSpPr>
        <p:spPr>
          <a:xfrm>
            <a:off x="1206500" y="3035558"/>
            <a:ext cx="21971000" cy="9857688"/>
          </a:xfrm>
          <a:prstGeom prst="rect">
            <a:avLst/>
          </a:prstGeom>
        </p:spPr>
        <p:txBody>
          <a:bodyPr/>
          <a:lstStyle/>
          <a:p>
            <a:pPr/>
            <a:r>
              <a:t>Abstraktion besitzt zwei Aspekte und einer davon ist vom anderen abhängig. Kapseln durch Observer in verschiedene Objekte gestattet unabhängige Änderung und Wiederverwendung</a:t>
            </a:r>
          </a:p>
          <a:p>
            <a:pPr/>
            <a:r>
              <a:t>Modifikation eines Objektes erfordert Änderung anderer Objekte - es ist nicht bekannt wie viele</a:t>
            </a:r>
          </a:p>
          <a:p>
            <a:pPr/>
            <a:r>
              <a:t>ein Objekt soll andere Objekte benachrichtigen können (ohne zu wissen, um welche Objekte es sich handelt)</a:t>
            </a:r>
          </a:p>
        </p:txBody>
      </p:sp>
      <p:pic>
        <p:nvPicPr>
          <p:cNvPr id="315" name="Screen Shot 2020-12-13 at 23.31.47.png" descr="Screen Shot 2020-12-13 at 23.31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89832" y="8685131"/>
            <a:ext cx="8271611" cy="4057112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Quelle: https://refactoring.guru/images/patterns/content/observer/observer-comic-2-en.png"/>
          <p:cNvSpPr txBox="1"/>
          <p:nvPr/>
        </p:nvSpPr>
        <p:spPr>
          <a:xfrm>
            <a:off x="11122068" y="12939601"/>
            <a:ext cx="12607139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Quelle: </a:t>
            </a:r>
            <a:r>
              <a:rPr u="sng">
                <a:hlinkClick r:id="rId3" invalidUrl="" action="" tgtFrame="" tooltip="" history="1" highlightClick="0" endSnd="0"/>
              </a:rPr>
              <a:t>https://refactoring.guru/images/patterns/content/observer/observer-comic-2-en.png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Konsequenzen (Vor- und Nachteile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Konsequenzen (Vor- und Nachteile)</a:t>
            </a:r>
          </a:p>
        </p:txBody>
      </p:sp>
      <p:sp>
        <p:nvSpPr>
          <p:cNvPr id="319" name="unabhängige Änderung, Hinzufügen oder Entfernen von Subjekten und Observern…"/>
          <p:cNvSpPr txBox="1"/>
          <p:nvPr>
            <p:ph type="body" idx="1"/>
          </p:nvPr>
        </p:nvSpPr>
        <p:spPr>
          <a:xfrm>
            <a:off x="1206500" y="3157783"/>
            <a:ext cx="21971000" cy="9019922"/>
          </a:xfrm>
          <a:prstGeom prst="rect">
            <a:avLst/>
          </a:prstGeom>
        </p:spPr>
        <p:txBody>
          <a:bodyPr/>
          <a:lstStyle/>
          <a:p>
            <a:pPr/>
            <a:r>
              <a:t>unabhängige Änderung, Hinzufügen oder Entfernen von Subjekten und Observern</a:t>
            </a:r>
          </a:p>
          <a:p>
            <a:pPr/>
            <a:r>
              <a:t>Abstrakte Kopplung von Subjekt und Observer</a:t>
            </a:r>
          </a:p>
          <a:p>
            <a:pPr/>
            <a:r>
              <a:t>Unterstützung von Broadcast-Kommunikation (keine Angabe eines Empfängers vom Subjekt - automatische Weiterleitung an alle Interessenten)</a:t>
            </a:r>
          </a:p>
          <a:p>
            <a:pPr/>
            <a:r>
              <a:t>unerwartete oder fehlerhafte Aktualisierungen (Observer kennen keine anderen Observer - nicht wohldefinierte oder ordentliche Module können zu zweifelhaften Aktualisierungen führen)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18. Observer.jpg" descr="18. Observe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13078" y="3209101"/>
            <a:ext cx="16557844" cy="72977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ode-Beispiel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Code-Beispiel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Visi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Visitor</a:t>
            </a:r>
          </a:p>
        </p:txBody>
      </p:sp>
      <p:sp>
        <p:nvSpPr>
          <p:cNvPr id="326" name="Besucher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Besucher</a:t>
            </a:r>
          </a:p>
        </p:txBody>
      </p:sp>
      <p:sp>
        <p:nvSpPr>
          <p:cNvPr id="327" name="Quelle: https://refactoring.guru/design-patterns/visitor"/>
          <p:cNvSpPr txBox="1"/>
          <p:nvPr/>
        </p:nvSpPr>
        <p:spPr>
          <a:xfrm>
            <a:off x="13904756" y="12106507"/>
            <a:ext cx="7463944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Quelle: </a:t>
            </a:r>
            <a:r>
              <a:rPr u="sng">
                <a:hlinkClick r:id="rId2" invalidUrl="" action="" tgtFrame="" tooltip="" history="1" highlightClick="0" endSnd="0"/>
              </a:rPr>
              <a:t>https://refactoring.guru/design-patterns/visitor</a:t>
            </a:r>
          </a:p>
        </p:txBody>
      </p:sp>
      <p:pic>
        <p:nvPicPr>
          <p:cNvPr id="328" name="Screen Shot 2020-12-09 at 07.40.20.png" descr="Screen Shot 2020-12-09 at 07.40.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22219" y="674109"/>
            <a:ext cx="16342711" cy="113851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Zwe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Zweck</a:t>
            </a:r>
          </a:p>
        </p:txBody>
      </p:sp>
      <p:sp>
        <p:nvSpPr>
          <p:cNvPr id="331" name="Darstellung einer auf die Elemente einer Objektstruktur anzuwendenden Operation…"/>
          <p:cNvSpPr txBox="1"/>
          <p:nvPr>
            <p:ph type="body" idx="1"/>
          </p:nvPr>
        </p:nvSpPr>
        <p:spPr>
          <a:xfrm>
            <a:off x="1206500" y="2729994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Darstellung einer auf die Elemente einer Objektstruktur anzuwendenden Operation</a:t>
            </a:r>
          </a:p>
          <a:p>
            <a:pPr/>
            <a:r>
              <a:t>Definition neuer Operation, ohne Klasse der von ihr bearbeiteten Elemente zu verändern</a:t>
            </a:r>
          </a:p>
        </p:txBody>
      </p:sp>
      <p:pic>
        <p:nvPicPr>
          <p:cNvPr id="332" name="Screen Shot 2020-12-13 at 23.49.12.png" descr="Screen Shot 2020-12-13 at 23.49.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94853" y="6371310"/>
            <a:ext cx="13251272" cy="6527582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Quelle: https://refactoring.guru/images/patterns/content/visitor/visitor-comic-1.png"/>
          <p:cNvSpPr txBox="1"/>
          <p:nvPr/>
        </p:nvSpPr>
        <p:spPr>
          <a:xfrm>
            <a:off x="5721033" y="12874348"/>
            <a:ext cx="1139891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Quelle: </a:t>
            </a:r>
            <a:r>
              <a:rPr u="sng">
                <a:hlinkClick r:id="rId3" invalidUrl="" action="" tgtFrame="" tooltip="" history="1" highlightClick="0" endSnd="0"/>
              </a:rPr>
              <a:t>https://refactoring.guru/images/patterns/content/visitor/visitor-comic-1.png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Dem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„Software entities … should be open for extension, but closed for modification.“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algn="l" defTabSz="457200">
              <a:lnSpc>
                <a:spcPts val="7700"/>
              </a:lnSpc>
              <a:defRPr i="1" spc="0" sz="53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„Software entities … should be open for extension, but closed for modification.“</a:t>
            </a:r>
            <a:endParaRPr i="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19. Visitor example.jpg" descr="19. Visitor exampl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80069" y="508015"/>
            <a:ext cx="13823862" cy="12699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Anwendbarkeit (geeignet, wenn… 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Anwendbarkeit (geeignet, wenn… )</a:t>
            </a:r>
          </a:p>
        </p:txBody>
      </p:sp>
      <p:sp>
        <p:nvSpPr>
          <p:cNvPr id="340" name="Objektstruktur enthält viele Klassen von Objekten mit unterschiedlichen Schnittstellen und Objektoperationen, die von den konkreten Klassen abhängen…"/>
          <p:cNvSpPr txBox="1"/>
          <p:nvPr>
            <p:ph type="body" idx="1"/>
          </p:nvPr>
        </p:nvSpPr>
        <p:spPr>
          <a:xfrm>
            <a:off x="1206500" y="3035558"/>
            <a:ext cx="21971000" cy="9857688"/>
          </a:xfrm>
          <a:prstGeom prst="rect">
            <a:avLst/>
          </a:prstGeom>
        </p:spPr>
        <p:txBody>
          <a:bodyPr/>
          <a:lstStyle/>
          <a:p>
            <a:pPr/>
            <a:r>
              <a:t>Objektstruktur enthält viele Klassen von Objekten mit unterschiedlichen Schnittstellen und Objektoperationen, die von den konkreten Klassen abhängen</a:t>
            </a:r>
          </a:p>
          <a:p>
            <a:pPr/>
            <a:r>
              <a:t>viele individuelle und verschiedenartige Operationen mit Objekten einer Objektstruktur durchgeführten werden</a:t>
            </a:r>
          </a:p>
          <a:p>
            <a:pPr/>
            <a:r>
              <a:t>Operationen werden in derselben Klasse definiert</a:t>
            </a:r>
          </a:p>
          <a:p>
            <a:pPr/>
            <a:r>
              <a:t>seltene Änderungen der Klassen innerhalb der Objektstruktur, aber häufig neue Operationen dafür eingerichtet werden sollen</a:t>
            </a:r>
          </a:p>
          <a:p>
            <a:pPr/>
            <a:r>
              <a:t>Änderung von Klassen macht Neudefinition aller Visitor-Schnittstellen erforderlich (dann sollten Operationen in der Klasse definiert werden)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Konsequenzen (Vor- und Nachteile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Konsequenzen (Vor- und Nachteile)</a:t>
            </a:r>
          </a:p>
        </p:txBody>
      </p:sp>
      <p:sp>
        <p:nvSpPr>
          <p:cNvPr id="343" name="Visitor-Objekte erleichtern das Hinzufügen neuer Operationen…"/>
          <p:cNvSpPr txBox="1"/>
          <p:nvPr>
            <p:ph type="body" idx="1"/>
          </p:nvPr>
        </p:nvSpPr>
        <p:spPr>
          <a:xfrm>
            <a:off x="1206500" y="3157783"/>
            <a:ext cx="21971000" cy="9019922"/>
          </a:xfrm>
          <a:prstGeom prst="rect">
            <a:avLst/>
          </a:prstGeom>
        </p:spPr>
        <p:txBody>
          <a:bodyPr/>
          <a:lstStyle/>
          <a:p>
            <a:pPr marL="536447" indent="-536447" defTabSz="2145738">
              <a:spcBef>
                <a:spcPts val="3900"/>
              </a:spcBef>
              <a:defRPr sz="4224"/>
            </a:pPr>
            <a:r>
              <a:rPr i="1"/>
              <a:t>Visitor</a:t>
            </a:r>
            <a:r>
              <a:t>-Objekte erleichtern das Hinzufügen neuer Operationen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vereint einander ähnliche Operationen und trennt unähnliche voneinander (Verortung im Visitor-Objekt)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Hinzufügen neuer </a:t>
            </a:r>
            <a:r>
              <a:rPr i="1"/>
              <a:t>ConcreteElement</a:t>
            </a:r>
            <a:r>
              <a:t>-Klassen ist schwierig, da jedes Element zu einer neuen abstrakten Visitor-Operation führt + Implementierung in jeder </a:t>
            </a:r>
            <a:r>
              <a:rPr i="1"/>
              <a:t>ConcreteVisitor</a:t>
            </a:r>
            <a:r>
              <a:t>-Klasse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Benutzung des Pattern hängt von Häufigkeit der Änderungen der Klassen ab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Klassenhierachie-übergreifende Besuche (SubClass, SuperClass)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Einsammeln von Zuständen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Verletzung der Kapselung und damit Verletzung von OCP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19. Visitor.jpg" descr="19. Visito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28447" y="766995"/>
            <a:ext cx="15327106" cy="121820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ode-Beispiel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Code-Beispiel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ta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State</a:t>
            </a:r>
          </a:p>
        </p:txBody>
      </p:sp>
      <p:sp>
        <p:nvSpPr>
          <p:cNvPr id="350" name="Zustand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Zustand</a:t>
            </a:r>
          </a:p>
        </p:txBody>
      </p:sp>
      <p:sp>
        <p:nvSpPr>
          <p:cNvPr id="351" name="Quelle: https://refactoring.guru/design-patterns/state"/>
          <p:cNvSpPr txBox="1"/>
          <p:nvPr/>
        </p:nvSpPr>
        <p:spPr>
          <a:xfrm>
            <a:off x="10838243" y="12587138"/>
            <a:ext cx="7323126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Quelle: </a:t>
            </a:r>
            <a:r>
              <a:rPr u="sng">
                <a:hlinkClick r:id="rId2" invalidUrl="" action="" tgtFrame="" tooltip="" history="1" highlightClick="0" endSnd="0"/>
              </a:rPr>
              <a:t>https://refactoring.guru/design-patterns/state</a:t>
            </a:r>
          </a:p>
        </p:txBody>
      </p:sp>
      <p:pic>
        <p:nvPicPr>
          <p:cNvPr id="352" name="Screen Shot 2020-12-09 at 07.41.56.png" descr="Screen Shot 2020-12-09 at 07.41.5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15548" y="462807"/>
            <a:ext cx="18368517" cy="119147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Zwe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Zweck</a:t>
            </a:r>
          </a:p>
        </p:txBody>
      </p:sp>
      <p:sp>
        <p:nvSpPr>
          <p:cNvPr id="355" name="Anpassung der Verhaltensweise eines Objektes im Fall einer internen Zustandsänderung (Wirkung wie Klassenwechsel)"/>
          <p:cNvSpPr txBox="1"/>
          <p:nvPr>
            <p:ph type="body" idx="1"/>
          </p:nvPr>
        </p:nvSpPr>
        <p:spPr>
          <a:xfrm>
            <a:off x="1206500" y="2922246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Anpassung der Verhaltensweise eines Objektes im Fall einer internen Zustandsänderung (Wirkung wie Klassenwechsel)</a:t>
            </a:r>
          </a:p>
        </p:txBody>
      </p:sp>
      <p:pic>
        <p:nvPicPr>
          <p:cNvPr id="3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72519" y="4972406"/>
            <a:ext cx="10277124" cy="8074884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Quelle: https://refactoring.guru/images/patterns/diagrams/state/problem2-en.png"/>
          <p:cNvSpPr txBox="1"/>
          <p:nvPr/>
        </p:nvSpPr>
        <p:spPr>
          <a:xfrm>
            <a:off x="6590994" y="13067769"/>
            <a:ext cx="11202011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Quelle: </a:t>
            </a:r>
            <a:r>
              <a:rPr u="sng">
                <a:hlinkClick r:id="rId3" invalidUrl="" action="" tgtFrame="" tooltip="" history="1" highlightClick="0" endSnd="0"/>
              </a:rPr>
              <a:t>https://refactoring.guru/images/patterns/diagrams/state/problem2-en.png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Dem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20. State example.jpg" descr="20. State exampl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5994" y="726926"/>
            <a:ext cx="18092012" cy="122621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Anwendbarkeit (geeignet, wenn… 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Anwendbarkeit (geeignet, wenn… )</a:t>
            </a:r>
          </a:p>
        </p:txBody>
      </p:sp>
      <p:sp>
        <p:nvSpPr>
          <p:cNvPr id="364" name="Verhalten eines Objektes hängt von seinem Zustand ab und muss seine Verhaltensweisen zur Laufzeit von diesem Zustand ändern…"/>
          <p:cNvSpPr txBox="1"/>
          <p:nvPr>
            <p:ph type="body" idx="1"/>
          </p:nvPr>
        </p:nvSpPr>
        <p:spPr>
          <a:xfrm>
            <a:off x="1206500" y="3035558"/>
            <a:ext cx="21971000" cy="9857688"/>
          </a:xfrm>
          <a:prstGeom prst="rect">
            <a:avLst/>
          </a:prstGeom>
        </p:spPr>
        <p:txBody>
          <a:bodyPr/>
          <a:lstStyle/>
          <a:p>
            <a:pPr/>
            <a:r>
              <a:t>Verhalten eines Objektes hängt von seinem Zustand ab und muss seine Verhaltensweisen zur Laufzeit von diesem Zustand ändern</a:t>
            </a:r>
          </a:p>
          <a:p>
            <a:pPr/>
            <a:r>
              <a:t>Operationen vom Zustand des Objektes abhängen (e.g. Switch Statement)</a:t>
            </a:r>
          </a:p>
        </p:txBody>
      </p:sp>
      <p:pic>
        <p:nvPicPr>
          <p:cNvPr id="365" name="Screen Shot 2020-12-15 at 22.20.39.png" descr="Screen Shot 2020-12-15 at 22.20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8969" y="6083613"/>
            <a:ext cx="8295646" cy="7044916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Quelle: https://refactoring.guru/design-patterns/state"/>
          <p:cNvSpPr txBox="1"/>
          <p:nvPr/>
        </p:nvSpPr>
        <p:spPr>
          <a:xfrm>
            <a:off x="8115229" y="13195937"/>
            <a:ext cx="7323126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Quelle: </a:t>
            </a:r>
            <a:r>
              <a:rPr u="sng">
                <a:hlinkClick r:id="rId3" invalidUrl="" action="" tgtFrame="" tooltip="" history="1" highlightClick="0" endSnd="0"/>
              </a:rPr>
              <a:t>https://refactoring.guru/design-patterns/state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object composition with interfaces.jpg" descr="object composition with interface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85437" y="2914931"/>
            <a:ext cx="15813127" cy="8820162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Object Composition &amp; Dependency Inversion"/>
          <p:cNvSpPr txBox="1"/>
          <p:nvPr/>
        </p:nvSpPr>
        <p:spPr>
          <a:xfrm>
            <a:off x="1206500" y="642117"/>
            <a:ext cx="21971000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Object Composition &amp; Dependency Inversion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Konsequenzen (Vor- und Nachteile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Konsequenzen (Vor- und Nachteile)</a:t>
            </a:r>
          </a:p>
        </p:txBody>
      </p:sp>
      <p:sp>
        <p:nvSpPr>
          <p:cNvPr id="369" name="verortet zustandspezifische Verhaltensweisen + verteilt sie auf verschiedene Zustände (zustandsspezifischer Code findet sich in State-Unterklasse und damit einfache Erweiterung)…"/>
          <p:cNvSpPr txBox="1"/>
          <p:nvPr>
            <p:ph type="body" idx="1"/>
          </p:nvPr>
        </p:nvSpPr>
        <p:spPr>
          <a:xfrm>
            <a:off x="1206500" y="3157783"/>
            <a:ext cx="21971000" cy="9019922"/>
          </a:xfrm>
          <a:prstGeom prst="rect">
            <a:avLst/>
          </a:prstGeom>
        </p:spPr>
        <p:txBody>
          <a:bodyPr/>
          <a:lstStyle/>
          <a:p>
            <a:pPr/>
            <a:r>
              <a:t>verortet zustandspezifische Verhaltensweisen + verteilt sie auf verschiedene Zustände (zustandsspezifischer Code findet sich in </a:t>
            </a:r>
            <a:r>
              <a:rPr i="1"/>
              <a:t>State</a:t>
            </a:r>
            <a:r>
              <a:t>-Unterklasse und damit einfache Erweiterung)</a:t>
            </a:r>
          </a:p>
          <a:p>
            <a:pPr/>
            <a:r>
              <a:t>Zustandsänderungen werden deutlich hervorgehoben</a:t>
            </a:r>
          </a:p>
          <a:p>
            <a:pPr/>
            <a:r>
              <a:rPr i="1"/>
              <a:t>State</a:t>
            </a:r>
            <a:r>
              <a:t>-Objekte können gemeinsam genutzt werden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20. State.jpg" descr="20. Stat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99627" y="4126434"/>
            <a:ext cx="12384746" cy="54631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ode-Beispiel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Code-Beispiel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Template Metho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Template Method</a:t>
            </a:r>
          </a:p>
        </p:txBody>
      </p:sp>
      <p:sp>
        <p:nvSpPr>
          <p:cNvPr id="376" name="Schablonenmethod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Schablonenmethode</a:t>
            </a:r>
          </a:p>
        </p:txBody>
      </p:sp>
      <p:sp>
        <p:nvSpPr>
          <p:cNvPr id="377" name="Quelle: https://refactoring.guru/design-patterns/template-method"/>
          <p:cNvSpPr txBox="1"/>
          <p:nvPr/>
        </p:nvSpPr>
        <p:spPr>
          <a:xfrm>
            <a:off x="13133613" y="10696657"/>
            <a:ext cx="900623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Quelle: </a:t>
            </a:r>
            <a:r>
              <a:rPr u="sng">
                <a:hlinkClick r:id="rId2" invalidUrl="" action="" tgtFrame="" tooltip="" history="1" highlightClick="0" endSnd="0"/>
              </a:rPr>
              <a:t>https://refactoring.guru/design-patterns/template-method</a:t>
            </a:r>
          </a:p>
        </p:txBody>
      </p:sp>
      <p:pic>
        <p:nvPicPr>
          <p:cNvPr id="378" name="Screen Shot 2020-12-09 at 07.43.41.png" descr="Screen Shot 2020-12-09 at 07.43.4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26600" y="2678306"/>
            <a:ext cx="13402993" cy="77569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Zwe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Zweck</a:t>
            </a:r>
          </a:p>
        </p:txBody>
      </p:sp>
      <p:sp>
        <p:nvSpPr>
          <p:cNvPr id="381" name="Definition der Grundstruktur eines Algorithmus in einer Operation sowie Delegation einiger Ablaufschritte an Unterklassen…"/>
          <p:cNvSpPr txBox="1"/>
          <p:nvPr>
            <p:ph type="body" idx="1"/>
          </p:nvPr>
        </p:nvSpPr>
        <p:spPr>
          <a:xfrm>
            <a:off x="1206500" y="2729994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Definition der Grundstruktur eines Algorithmus in einer Operation sowie Delegation einiger Ablaufschritte an Unterklassen</a:t>
            </a:r>
          </a:p>
          <a:p>
            <a:pPr/>
            <a:r>
              <a:t>ermöglicht Unterklassen bestimmte Schritte eines Algorithmus zu überschreiben, ohne dessen Struktur zu ändern</a:t>
            </a:r>
          </a:p>
        </p:txBody>
      </p:sp>
      <p:pic>
        <p:nvPicPr>
          <p:cNvPr id="3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55212" y="6966341"/>
            <a:ext cx="10673575" cy="6150874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Quelle: https://refactoring.guru/images/patterns/diagrams/template-method/live-example.png"/>
          <p:cNvSpPr txBox="1"/>
          <p:nvPr/>
        </p:nvSpPr>
        <p:spPr>
          <a:xfrm>
            <a:off x="5758281" y="12938432"/>
            <a:ext cx="12867438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Quelle: </a:t>
            </a:r>
            <a:r>
              <a:rPr u="sng">
                <a:hlinkClick r:id="rId3" invalidUrl="" action="" tgtFrame="" tooltip="" history="1" highlightClick="0" endSnd="0"/>
              </a:rPr>
              <a:t>https://refactoring.guru/images/patterns/diagrams/template-method/live-example.png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Dem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21. Template Method example.jpg" descr="21. Template Method exampl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56998" y="801427"/>
            <a:ext cx="11270004" cy="121131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Anwendbarkeit (geeignet, wenn… 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Anwendbarkeit (geeignet, wenn… )</a:t>
            </a:r>
          </a:p>
        </p:txBody>
      </p:sp>
      <p:sp>
        <p:nvSpPr>
          <p:cNvPr id="390" name="um unveränderlichen Teil eines Algorithmus einmalig zu implementieren und Unterklassen überlassen, Verhaltensklassen zu implementieren, die veränderlich sind…"/>
          <p:cNvSpPr txBox="1"/>
          <p:nvPr>
            <p:ph type="body" idx="1"/>
          </p:nvPr>
        </p:nvSpPr>
        <p:spPr>
          <a:xfrm>
            <a:off x="1206500" y="3035558"/>
            <a:ext cx="21971000" cy="9857688"/>
          </a:xfrm>
          <a:prstGeom prst="rect">
            <a:avLst/>
          </a:prstGeom>
        </p:spPr>
        <p:txBody>
          <a:bodyPr/>
          <a:lstStyle/>
          <a:p>
            <a:pPr/>
            <a:r>
              <a:t>um unveränderlichen Teil eines Algorithmus einmalig zu implementieren und Unterklassen überlassen, Verhaltensklassen zu implementieren, die veränderlich sind</a:t>
            </a:r>
          </a:p>
          <a:p>
            <a:pPr/>
            <a:r>
              <a:t>gemeinsame Verhaltensweisen in Unterklassen ausgelagert werden sollen (</a:t>
            </a:r>
            <a:r>
              <a:rPr i="1"/>
              <a:t>refactoring to generalize</a:t>
            </a:r>
            <a:r>
              <a:t>)</a:t>
            </a:r>
          </a:p>
          <a:p>
            <a:pPr/>
            <a:r>
              <a:t>Regulation der Erweiterung von Unterklassen (</a:t>
            </a:r>
            <a:r>
              <a:rPr i="1"/>
              <a:t>Hook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Konsequenzen (Vor- und Nachteile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Konsequenzen (Vor- und Nachteile)</a:t>
            </a:r>
          </a:p>
        </p:txBody>
      </p:sp>
      <p:sp>
        <p:nvSpPr>
          <p:cNvPr id="393" name="grundlegende Technik der Wiederverwendung…"/>
          <p:cNvSpPr txBox="1"/>
          <p:nvPr>
            <p:ph type="body" idx="1"/>
          </p:nvPr>
        </p:nvSpPr>
        <p:spPr>
          <a:xfrm>
            <a:off x="1206500" y="3157783"/>
            <a:ext cx="21971000" cy="9019922"/>
          </a:xfrm>
          <a:prstGeom prst="rect">
            <a:avLst/>
          </a:prstGeom>
        </p:spPr>
        <p:txBody>
          <a:bodyPr/>
          <a:lstStyle/>
          <a:p>
            <a:pPr/>
            <a:r>
              <a:t>grundlegende Technik der Wiederverwendung</a:t>
            </a:r>
          </a:p>
          <a:p>
            <a:pPr/>
            <a:r>
              <a:t>besonderen Wert in Klassenbibliotheken</a:t>
            </a:r>
          </a:p>
          <a:p>
            <a:pPr/>
            <a:r>
              <a:rPr i="1"/>
              <a:t>Cleanere</a:t>
            </a:r>
            <a:r>
              <a:t> Vererbung</a:t>
            </a:r>
          </a:p>
          <a:p>
            <a:pPr/>
            <a:r>
              <a:t>wird auch als </a:t>
            </a:r>
            <a:r>
              <a:rPr b="1" i="1"/>
              <a:t>Hollywood-Principle</a:t>
            </a:r>
            <a:r>
              <a:t> bezeichnet (“Rufen Sie uns nicht an, wir rufen Sie an.”) -&gt; Basisklasse ruft Operation der Unterklasse auf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21. Template Method.jpg" descr="21. Template Metho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35401" y="2775073"/>
            <a:ext cx="5113199" cy="81658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Medi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Mediator</a:t>
            </a:r>
          </a:p>
        </p:txBody>
      </p:sp>
      <p:sp>
        <p:nvSpPr>
          <p:cNvPr id="180" name="Vermittler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Vermittler</a:t>
            </a:r>
          </a:p>
        </p:txBody>
      </p:sp>
      <p:pic>
        <p:nvPicPr>
          <p:cNvPr id="181" name="Screen Shot 2020-12-09 at 07.24.39.png" descr="Screen Shot 2020-12-09 at 07.24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37697" y="1245951"/>
            <a:ext cx="17795831" cy="10745293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Quelle: https://refactoring.guru/design-patterns/mediator"/>
          <p:cNvSpPr txBox="1"/>
          <p:nvPr/>
        </p:nvSpPr>
        <p:spPr>
          <a:xfrm>
            <a:off x="11005825" y="12266717"/>
            <a:ext cx="7859574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Quelle: </a:t>
            </a:r>
            <a:r>
              <a:rPr u="sng">
                <a:hlinkClick r:id="rId3" invalidUrl="" action="" tgtFrame="" tooltip="" history="1" highlightClick="0" endSnd="0"/>
              </a:rPr>
              <a:t>https://refactoring.guru/design-patterns/mediator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Code-Beispiel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Code-Beispiel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Chain Of Responsibi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Chain Of Responsibility</a:t>
            </a:r>
          </a:p>
        </p:txBody>
      </p:sp>
      <p:sp>
        <p:nvSpPr>
          <p:cNvPr id="400" name="Zuständigkeitskett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Zuständigkeitskette</a:t>
            </a:r>
          </a:p>
        </p:txBody>
      </p:sp>
      <p:sp>
        <p:nvSpPr>
          <p:cNvPr id="401" name="Quelle: https://refactoring.guru/design-patterns/chain-of-responsibility"/>
          <p:cNvSpPr txBox="1"/>
          <p:nvPr/>
        </p:nvSpPr>
        <p:spPr>
          <a:xfrm>
            <a:off x="12798180" y="12298760"/>
            <a:ext cx="967709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Quelle: </a:t>
            </a:r>
            <a:r>
              <a:rPr u="sng">
                <a:hlinkClick r:id="rId2" invalidUrl="" action="" tgtFrame="" tooltip="" history="1" highlightClick="0" endSnd="0"/>
              </a:rPr>
              <a:t>https://refactoring.guru/design-patterns/chain-of-responsibility</a:t>
            </a:r>
          </a:p>
        </p:txBody>
      </p:sp>
      <p:pic>
        <p:nvPicPr>
          <p:cNvPr id="402" name="Screen Shot 2020-12-09 at 07.45.30.png" descr="Screen Shot 2020-12-09 at 07.4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24953" y="1384401"/>
            <a:ext cx="15653472" cy="109471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Zwe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Zweck</a:t>
            </a:r>
          </a:p>
        </p:txBody>
      </p:sp>
      <p:sp>
        <p:nvSpPr>
          <p:cNvPr id="405" name="Vermeidung der Kopplung eines Request-Absenders mit dessen Empfänger, indem mehrere Objekte die Möglichkeit haben, den Request zu bearbeiten…"/>
          <p:cNvSpPr txBox="1"/>
          <p:nvPr>
            <p:ph type="body" idx="1"/>
          </p:nvPr>
        </p:nvSpPr>
        <p:spPr>
          <a:xfrm>
            <a:off x="1206500" y="2729994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Vermeidung der Kopplung eines Request-Absenders mit dessen Empfänger, indem mehrere Objekte die Möglichkeit haben, den Request zu bearbeiten</a:t>
            </a:r>
          </a:p>
          <a:p>
            <a:pPr/>
            <a:r>
              <a:t>empfangene Objekte werden miteinander verkettet und Reckest wird weitergeleitet, bis er angenommen und bearbeitet wird</a:t>
            </a:r>
          </a:p>
        </p:txBody>
      </p:sp>
      <p:pic>
        <p:nvPicPr>
          <p:cNvPr id="4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75838" y="6549074"/>
            <a:ext cx="14432324" cy="5772931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Quelle: https://refactoring.guru/images/patterns/diagrams/chain-of-responsibility/problem1-en.png"/>
          <p:cNvSpPr txBox="1"/>
          <p:nvPr/>
        </p:nvSpPr>
        <p:spPr>
          <a:xfrm>
            <a:off x="5414010" y="12521886"/>
            <a:ext cx="13555981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Quelle: </a:t>
            </a:r>
            <a:r>
              <a:rPr u="sng">
                <a:hlinkClick r:id="rId3" invalidUrl="" action="" tgtFrame="" tooltip="" history="1" highlightClick="0" endSnd="0"/>
              </a:rPr>
              <a:t>https://refactoring.guru/images/patterns/diagrams/chain-of-responsibility/problem1-en.png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Dem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22. Chain Of Responsibility example.jpg" descr="22. Chain Of Responsibility exampl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76374" y="487388"/>
            <a:ext cx="13831252" cy="127412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Anwendbarkeit (geeignet, wenn… 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Anwendbarkeit (geeignet, wenn… )</a:t>
            </a:r>
          </a:p>
        </p:txBody>
      </p:sp>
      <p:sp>
        <p:nvSpPr>
          <p:cNvPr id="414" name="Requests von mehreren Objekte bearbeitet werden können und Handler (Bearbeiter) von vornherein nicht bekannt ist - automatisch zur Laufzeit bestimmt…"/>
          <p:cNvSpPr txBox="1"/>
          <p:nvPr>
            <p:ph type="body" idx="1"/>
          </p:nvPr>
        </p:nvSpPr>
        <p:spPr>
          <a:xfrm>
            <a:off x="1206500" y="3035558"/>
            <a:ext cx="21971000" cy="9857688"/>
          </a:xfrm>
          <a:prstGeom prst="rect">
            <a:avLst/>
          </a:prstGeom>
        </p:spPr>
        <p:txBody>
          <a:bodyPr/>
          <a:lstStyle/>
          <a:p>
            <a:pPr/>
            <a:r>
              <a:t>Requests von mehreren Objekte bearbeitet werden können und Handler (Bearbeiter) von vornherein nicht bekannt ist - automatisch zur Laufzeit bestimmt</a:t>
            </a:r>
          </a:p>
          <a:p>
            <a:pPr/>
            <a:r>
              <a:t>ein Request ohne explizite Angabe des Empfängers an eins von mehreren Objekten gerichtet werden soll</a:t>
            </a:r>
          </a:p>
          <a:p>
            <a:pPr/>
            <a:r>
              <a:t>Objektsatz, der Request bearbeiten kann, dynamisch bestimmt wird</a:t>
            </a:r>
          </a:p>
        </p:txBody>
      </p:sp>
      <p:pic>
        <p:nvPicPr>
          <p:cNvPr id="4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22268" y="8885994"/>
            <a:ext cx="15339464" cy="3834867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Quelle: https://refactoring.guru/images/patterns/diagrams/chain-of-responsibility/solution1-en.png"/>
          <p:cNvSpPr txBox="1"/>
          <p:nvPr/>
        </p:nvSpPr>
        <p:spPr>
          <a:xfrm>
            <a:off x="5439612" y="12715306"/>
            <a:ext cx="13504775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Quelle: https://refactoring.guru/images/patterns/diagrams/chain-of-responsibility/solution1-en.png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Konsequenzen (Vor- und Nachteile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Konsequenzen (Vor- und Nachteile)</a:t>
            </a:r>
          </a:p>
        </p:txBody>
      </p:sp>
      <p:sp>
        <p:nvSpPr>
          <p:cNvPr id="419" name="Reduzierte Kopplung (Objekt der Bearbeitung kennt Absender nicht) und damit unabhängige Implementierung…"/>
          <p:cNvSpPr txBox="1"/>
          <p:nvPr>
            <p:ph type="body" idx="1"/>
          </p:nvPr>
        </p:nvSpPr>
        <p:spPr>
          <a:xfrm>
            <a:off x="1206500" y="3157783"/>
            <a:ext cx="21971000" cy="9019922"/>
          </a:xfrm>
          <a:prstGeom prst="rect">
            <a:avLst/>
          </a:prstGeom>
        </p:spPr>
        <p:txBody>
          <a:bodyPr/>
          <a:lstStyle/>
          <a:p>
            <a:pPr/>
            <a:r>
              <a:t>Reduzierte Kopplung (Objekt der Bearbeitung kennt Absender nicht) und damit unabhängige Implementierung</a:t>
            </a:r>
          </a:p>
          <a:p>
            <a:pPr/>
            <a:r>
              <a:t>Referenz auf Nachfolgeobjekt anstatt auf alle Objektkandidaten</a:t>
            </a:r>
          </a:p>
          <a:p>
            <a:pPr/>
            <a:r>
              <a:t>Zusätzliche Flexibilität bei der Zuweisung (Reihenfolge, Unterklassenbildung)</a:t>
            </a:r>
          </a:p>
          <a:p>
            <a:pPr/>
            <a:r>
              <a:t>keine Bearbeitungsgarantie</a:t>
            </a:r>
          </a:p>
        </p:txBody>
      </p:sp>
      <p:pic>
        <p:nvPicPr>
          <p:cNvPr id="4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01700" y="7484322"/>
            <a:ext cx="10733938" cy="5366969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Quelle: https://refactoring.guru/images/patterns/content/chain-of-responsibility/chain-of-responsibility-comic-1-en.png"/>
          <p:cNvSpPr txBox="1"/>
          <p:nvPr/>
        </p:nvSpPr>
        <p:spPr>
          <a:xfrm>
            <a:off x="7665904" y="12822825"/>
            <a:ext cx="16293694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Quelle: </a:t>
            </a:r>
            <a:r>
              <a:rPr u="sng">
                <a:hlinkClick r:id="rId3" invalidUrl="" action="" tgtFrame="" tooltip="" history="1" highlightClick="0" endSnd="0"/>
              </a:rPr>
              <a:t>https://refactoring.guru/images/patterns/content/chain-of-responsibility/chain-of-responsibility-comic-1-en.png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22. Chain Of Responsibility.jpg" descr="22. Chain Of Responsibility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46979" y="3128717"/>
            <a:ext cx="13490042" cy="74585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Code-Beispiel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Code-Beispiel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Interpret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Interpreter</a:t>
            </a:r>
          </a:p>
        </p:txBody>
      </p:sp>
      <p:sp>
        <p:nvSpPr>
          <p:cNvPr id="428" name="Interpreter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Interpreter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Zwe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Zweck</a:t>
            </a:r>
          </a:p>
        </p:txBody>
      </p:sp>
      <p:sp>
        <p:nvSpPr>
          <p:cNvPr id="185" name="Definition eines Objektes, welches die Interaktionsweise von Objektgruppen steuert…"/>
          <p:cNvSpPr txBox="1"/>
          <p:nvPr>
            <p:ph type="body" idx="1"/>
          </p:nvPr>
        </p:nvSpPr>
        <p:spPr>
          <a:xfrm>
            <a:off x="1206500" y="2729994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Definition eines Objektes, welches die Interaktionsweise von Objektgruppen steuert</a:t>
            </a:r>
          </a:p>
          <a:p>
            <a:pPr/>
            <a:r>
              <a:t>Mediator begünstigt lose Kopplung, indem es explizite Referenzierung der Teilnehmer unterbindet und individuelle Steuerung ihrer Interaktionen ermöglicht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Zwe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Zweck</a:t>
            </a:r>
          </a:p>
        </p:txBody>
      </p:sp>
      <p:sp>
        <p:nvSpPr>
          <p:cNvPr id="431" name="Definition einer Repräsentation der Grammatik einer Sprache sowie Bereitstellung eines Interpreters, die diese Grammatik nutzt, um Sätze zu interpretieren"/>
          <p:cNvSpPr txBox="1"/>
          <p:nvPr>
            <p:ph type="body" idx="1"/>
          </p:nvPr>
        </p:nvSpPr>
        <p:spPr>
          <a:xfrm>
            <a:off x="1206500" y="2729994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Definition einer Repräsentation der Grammatik einer Sprache sowie Bereitstellung eines Interpreters, die diese Grammatik nutzt, um Sätze zu interpretieren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Anwendbarkeit (geeignet, wenn… 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Anwendbarkeit (geeignet, wenn… )</a:t>
            </a:r>
          </a:p>
        </p:txBody>
      </p:sp>
      <p:sp>
        <p:nvSpPr>
          <p:cNvPr id="434" name="Grammatik einfach gehalten ist…"/>
          <p:cNvSpPr txBox="1"/>
          <p:nvPr>
            <p:ph type="body" idx="1"/>
          </p:nvPr>
        </p:nvSpPr>
        <p:spPr>
          <a:xfrm>
            <a:off x="1206500" y="3035558"/>
            <a:ext cx="21971000" cy="9857688"/>
          </a:xfrm>
          <a:prstGeom prst="rect">
            <a:avLst/>
          </a:prstGeom>
        </p:spPr>
        <p:txBody>
          <a:bodyPr/>
          <a:lstStyle/>
          <a:p>
            <a:pPr/>
            <a:r>
              <a:t>Grammatik einfach gehalten ist</a:t>
            </a:r>
          </a:p>
          <a:p>
            <a:pPr/>
            <a:r>
              <a:t>Faktor Effizienz keine vorrangige Rolle spielt (z.B. Transformation von endlichen Automaten)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Konsequenzen (Vor- und Nachteile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Konsequenzen (Vor- und Nachteile)</a:t>
            </a:r>
          </a:p>
        </p:txBody>
      </p:sp>
      <p:sp>
        <p:nvSpPr>
          <p:cNvPr id="437" name="Einfache Änderung und Erweiterung der Grammatik…"/>
          <p:cNvSpPr txBox="1"/>
          <p:nvPr>
            <p:ph type="body" idx="1"/>
          </p:nvPr>
        </p:nvSpPr>
        <p:spPr>
          <a:xfrm>
            <a:off x="1206500" y="3157783"/>
            <a:ext cx="21971000" cy="9019922"/>
          </a:xfrm>
          <a:prstGeom prst="rect">
            <a:avLst/>
          </a:prstGeom>
        </p:spPr>
        <p:txBody>
          <a:bodyPr/>
          <a:lstStyle/>
          <a:p>
            <a:pPr/>
            <a:r>
              <a:t>Einfache Änderung und Erweiterung der Grammatik</a:t>
            </a:r>
          </a:p>
          <a:p>
            <a:pPr/>
            <a:r>
              <a:t>Einfache Implementierung der Grammatik</a:t>
            </a:r>
          </a:p>
          <a:p>
            <a:pPr/>
            <a:r>
              <a:t>Schwierige Verwaltung komplexer Grammatiken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23. Interpreter.jpg" descr="23. Interprete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37731" y="1970767"/>
            <a:ext cx="14508538" cy="97744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Code-Beispiel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Code-Beispiel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Fragen?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Fragen?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Happy Coding! :)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Happy Coding! :)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